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E08733D-37AE-4233-A130-F038A45DF26B}">
  <a:tblStyle styleId="{6E08733D-37AE-4233-A130-F038A45DF26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e1713e34_4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e1713e34_4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team members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971bf91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971bf91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9569dc53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9569dc53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db93b1b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db93b1b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db93b1ba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db93b1ba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950da4ad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950da4ad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950da4a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950da4a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db93b1ba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db93b1ba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db93b1ba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db93b1ba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db93b1b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db93b1b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db93b1ba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db93b1ba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9581c41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9581c41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team members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db93b1ba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db93b1ba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db93b1b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db93b1b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db93b1ba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db93b1ba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db93b1ba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db93b1ba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db93b1ba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db93b1ba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971bf9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971bf9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5c0ae61a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5c0ae61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5f02f95e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5f02f95e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971bf91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971bf91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80e7b53b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80e7b53b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80e7b53b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80e7b53b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95693525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95693525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971bf91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971bf91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80e7b53b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80e7b53b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6900f7c60_2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6900f7c60_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6900f7c60_2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6900f7c60_2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5c0ae61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5c0ae61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6900f7c60_2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6900f7c60_2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5c0ae61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5c0ae61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9569352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9569352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8f6ffe32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8f6ffe32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9569dc53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9569dc53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ef4dfe7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ef4dfe7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ef4dfe77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ef4dfe77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6900f7c60_27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6900f7c60_27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971bf91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971bf91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80e7b53b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80e7b53b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94d525a1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94d525a1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9569dc53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9569dc53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569dc5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569dc5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5f02f95e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5f02f95e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9581c412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9581c412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9569dc5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9569dc5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318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408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 1">
  <p:cSld name="BLANK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 txBox="1"/>
          <p:nvPr>
            <p:ph type="title"/>
          </p:nvPr>
        </p:nvSpPr>
        <p:spPr>
          <a:xfrm>
            <a:off x="220650" y="362760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40" name="Google Shape;4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00" y="281675"/>
            <a:ext cx="8554399" cy="31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265500" y="36327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82200" y="4496601"/>
            <a:ext cx="59988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pic>
        <p:nvPicPr>
          <p:cNvPr id="29" name="Google Shape;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 txBox="1"/>
          <p:nvPr>
            <p:ph type="title"/>
          </p:nvPr>
        </p:nvSpPr>
        <p:spPr>
          <a:xfrm>
            <a:off x="220650" y="362760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jpg"/><Relationship Id="rId10" Type="http://schemas.openxmlformats.org/officeDocument/2006/relationships/image" Target="../media/image32.png"/><Relationship Id="rId13" Type="http://schemas.openxmlformats.org/officeDocument/2006/relationships/image" Target="../media/image5.jp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1.png"/><Relationship Id="rId9" Type="http://schemas.openxmlformats.org/officeDocument/2006/relationships/image" Target="../media/image88.png"/><Relationship Id="rId15" Type="http://schemas.openxmlformats.org/officeDocument/2006/relationships/image" Target="../media/image8.jpg"/><Relationship Id="rId14" Type="http://schemas.openxmlformats.org/officeDocument/2006/relationships/image" Target="../media/image4.jpg"/><Relationship Id="rId17" Type="http://schemas.openxmlformats.org/officeDocument/2006/relationships/image" Target="../media/image11.jpg"/><Relationship Id="rId16" Type="http://schemas.openxmlformats.org/officeDocument/2006/relationships/image" Target="../media/image7.jpg"/><Relationship Id="rId5" Type="http://schemas.openxmlformats.org/officeDocument/2006/relationships/image" Target="../media/image30.png"/><Relationship Id="rId6" Type="http://schemas.openxmlformats.org/officeDocument/2006/relationships/image" Target="../media/image37.png"/><Relationship Id="rId18" Type="http://schemas.openxmlformats.org/officeDocument/2006/relationships/image" Target="../media/image6.jpg"/><Relationship Id="rId7" Type="http://schemas.openxmlformats.org/officeDocument/2006/relationships/image" Target="../media/image77.png"/><Relationship Id="rId8" Type="http://schemas.openxmlformats.org/officeDocument/2006/relationships/image" Target="../media/image9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9.jpg"/><Relationship Id="rId4" Type="http://schemas.openxmlformats.org/officeDocument/2006/relationships/hyperlink" Target="http://drive.google.com/file/d/0B6OFB9xwwtAkQlBPcnZGRHBkcVk/view" TargetMode="External"/><Relationship Id="rId5" Type="http://schemas.openxmlformats.org/officeDocument/2006/relationships/image" Target="../media/image3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Relationship Id="rId4" Type="http://schemas.openxmlformats.org/officeDocument/2006/relationships/hyperlink" Target="http://drive.google.com/file/d/1RbRcsV8wk0zMfg0GSdYD7s1foWMUzxqP/view" TargetMode="External"/><Relationship Id="rId5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8.jpg"/><Relationship Id="rId7" Type="http://schemas.openxmlformats.org/officeDocument/2006/relationships/image" Target="../media/image4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jpg"/><Relationship Id="rId4" Type="http://schemas.openxmlformats.org/officeDocument/2006/relationships/image" Target="../media/image54.jpg"/><Relationship Id="rId5" Type="http://schemas.openxmlformats.org/officeDocument/2006/relationships/image" Target="../media/image43.png"/><Relationship Id="rId6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5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Relationship Id="rId5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9144000" cy="36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3"/>
          <p:cNvSpPr txBox="1"/>
          <p:nvPr/>
        </p:nvSpPr>
        <p:spPr>
          <a:xfrm>
            <a:off x="245725" y="296575"/>
            <a:ext cx="7031400" cy="1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</a:rPr>
              <a:t>Design Specifications 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Temperature Range: </a:t>
            </a:r>
            <a:r>
              <a:rPr b="1" i="1" lang="en" sz="1800">
                <a:solidFill>
                  <a:srgbClr val="0000FF"/>
                </a:solidFill>
              </a:rPr>
              <a:t>-35C &lt;&gt; +55C +/- 0.5C</a:t>
            </a:r>
            <a:endParaRPr b="1" i="1"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Relative Humidity Range: </a:t>
            </a:r>
            <a:r>
              <a:rPr b="1" i="1" lang="en" sz="1800">
                <a:solidFill>
                  <a:srgbClr val="0000FF"/>
                </a:solidFill>
              </a:rPr>
              <a:t>20-100% +/- 5%</a:t>
            </a:r>
            <a:endParaRPr b="1" i="1"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Irradiance: </a:t>
            </a:r>
            <a:endParaRPr i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i="1" lang="en" sz="1800">
                <a:solidFill>
                  <a:srgbClr val="0000FF"/>
                </a:solidFill>
              </a:rPr>
              <a:t>15,000,000+ Combinations</a:t>
            </a:r>
            <a:endParaRPr i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i="1" lang="en" sz="1800">
                <a:solidFill>
                  <a:srgbClr val="0000FF"/>
                </a:solidFill>
              </a:rPr>
              <a:t>0</a:t>
            </a:r>
            <a:r>
              <a:rPr b="1" i="1" lang="en" sz="1800">
                <a:solidFill>
                  <a:srgbClr val="0000FF"/>
                </a:solidFill>
              </a:rPr>
              <a:t>-</a:t>
            </a:r>
            <a:r>
              <a:rPr b="1" i="1" lang="en" sz="1800">
                <a:solidFill>
                  <a:srgbClr val="0000FF"/>
                </a:solidFill>
              </a:rPr>
              <a:t>1800 umol/m^2/s PPFD</a:t>
            </a:r>
            <a:endParaRPr b="1" i="1" sz="1800"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i="1" lang="en" sz="1800">
                <a:solidFill>
                  <a:srgbClr val="0000FF"/>
                </a:solidFill>
              </a:rPr>
              <a:t>97% True-to-Daylight</a:t>
            </a:r>
            <a:endParaRPr b="1" i="1"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Fertigation: </a:t>
            </a:r>
            <a:r>
              <a:rPr b="1" i="1" lang="en" sz="1800">
                <a:solidFill>
                  <a:srgbClr val="0000FF"/>
                </a:solidFill>
              </a:rPr>
              <a:t>Drought &lt;&gt; Flood</a:t>
            </a:r>
            <a:endParaRPr b="1" i="1" sz="1800"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Wind: </a:t>
            </a:r>
            <a:r>
              <a:rPr b="1" i="1" lang="en" sz="1800">
                <a:solidFill>
                  <a:srgbClr val="0000FF"/>
                </a:solidFill>
              </a:rPr>
              <a:t>0 &lt;&gt; 40 km/hr</a:t>
            </a:r>
            <a:endParaRPr b="1" i="1" sz="18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4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R&amp;</a:t>
            </a:r>
            <a:r>
              <a:rPr lang="en"/>
              <a:t>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Tree</a:t>
            </a:r>
            <a:r>
              <a:rPr b="0" i="1" lang="en" sz="1800"/>
              <a:t> Computer </a:t>
            </a:r>
            <a:endParaRPr b="0"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Specifications</a:t>
            </a:r>
            <a:r>
              <a:rPr b="0" lang="en" sz="1800"/>
              <a:t> </a:t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 rotWithShape="1">
          <a:blip r:embed="rId3">
            <a:alphaModFix/>
          </a:blip>
          <a:srcRect b="0" l="645" r="0" t="7054"/>
          <a:stretch/>
        </p:blipFill>
        <p:spPr>
          <a:xfrm>
            <a:off x="2362307" y="-30650"/>
            <a:ext cx="4571775" cy="47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/>
        </p:nvSpPr>
        <p:spPr>
          <a:xfrm>
            <a:off x="219200" y="688925"/>
            <a:ext cx="2682600" cy="29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Large Hz Computer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Showing: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" sz="1200">
                <a:solidFill>
                  <a:schemeClr val="dk1"/>
                </a:solidFill>
              </a:rPr>
              <a:t>Plenum (air mixing chamber) 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" sz="1200">
                <a:solidFill>
                  <a:schemeClr val="dk1"/>
                </a:solidFill>
              </a:rPr>
              <a:t>Air distribution and ductwork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LED Lighting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Fans 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" sz="1200">
                <a:solidFill>
                  <a:schemeClr val="dk1"/>
                </a:solidFill>
              </a:rPr>
              <a:t>Potted, mature hazelnut trees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>
                <a:solidFill>
                  <a:schemeClr val="dk1"/>
                </a:solidFill>
              </a:rPr>
              <a:t>Condensing Units 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" sz="1200">
                <a:solidFill>
                  <a:schemeClr val="dk1"/>
                </a:solidFill>
              </a:rPr>
              <a:t>“False Floor”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52400"/>
            <a:ext cx="5476296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5"/>
          <p:cNvCxnSpPr/>
          <p:nvPr/>
        </p:nvCxnSpPr>
        <p:spPr>
          <a:xfrm flipH="1" rot="10800000">
            <a:off x="2766175" y="1262325"/>
            <a:ext cx="2432100" cy="250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5"/>
          <p:cNvCxnSpPr/>
          <p:nvPr/>
        </p:nvCxnSpPr>
        <p:spPr>
          <a:xfrm flipH="1" rot="10800000">
            <a:off x="2776600" y="1575375"/>
            <a:ext cx="1847700" cy="114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5"/>
          <p:cNvCxnSpPr/>
          <p:nvPr/>
        </p:nvCxnSpPr>
        <p:spPr>
          <a:xfrm flipH="1" rot="10800000">
            <a:off x="1701450" y="1888550"/>
            <a:ext cx="4227600" cy="10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5"/>
          <p:cNvCxnSpPr/>
          <p:nvPr/>
        </p:nvCxnSpPr>
        <p:spPr>
          <a:xfrm>
            <a:off x="1200400" y="2066050"/>
            <a:ext cx="4321500" cy="31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35"/>
          <p:cNvCxnSpPr>
            <a:stCxn id="192" idx="3"/>
          </p:cNvCxnSpPr>
          <p:nvPr/>
        </p:nvCxnSpPr>
        <p:spPr>
          <a:xfrm>
            <a:off x="2901800" y="2155475"/>
            <a:ext cx="3100200" cy="1163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35"/>
          <p:cNvCxnSpPr/>
          <p:nvPr/>
        </p:nvCxnSpPr>
        <p:spPr>
          <a:xfrm>
            <a:off x="2066800" y="2431400"/>
            <a:ext cx="2118900" cy="448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35"/>
          <p:cNvCxnSpPr/>
          <p:nvPr/>
        </p:nvCxnSpPr>
        <p:spPr>
          <a:xfrm>
            <a:off x="1711900" y="2608850"/>
            <a:ext cx="3580500" cy="1649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6950"/>
            <a:ext cx="8839197" cy="39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/>
          <p:nvPr/>
        </p:nvSpPr>
        <p:spPr>
          <a:xfrm>
            <a:off x="3987450" y="104375"/>
            <a:ext cx="47496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 OpenAg LED Fixtures (40/48 Built)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Showing: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Water cooling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Mounting system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(6) Chip-on-board LEDs</a:t>
            </a:r>
            <a:r>
              <a:rPr lang="en"/>
              <a:t> &amp;Lenses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Communications &amp; Power Connection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36"/>
          <p:cNvCxnSpPr/>
          <p:nvPr/>
        </p:nvCxnSpPr>
        <p:spPr>
          <a:xfrm flipH="1">
            <a:off x="574150" y="720250"/>
            <a:ext cx="3549000" cy="1377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6"/>
          <p:cNvCxnSpPr/>
          <p:nvPr/>
        </p:nvCxnSpPr>
        <p:spPr>
          <a:xfrm flipH="1">
            <a:off x="3778575" y="949900"/>
            <a:ext cx="730800" cy="709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6"/>
          <p:cNvCxnSpPr/>
          <p:nvPr/>
        </p:nvCxnSpPr>
        <p:spPr>
          <a:xfrm>
            <a:off x="4739025" y="1221300"/>
            <a:ext cx="459300" cy="2296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36"/>
          <p:cNvCxnSpPr/>
          <p:nvPr/>
        </p:nvCxnSpPr>
        <p:spPr>
          <a:xfrm flipH="1">
            <a:off x="6690975" y="1430050"/>
            <a:ext cx="52200" cy="1137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75902" cy="42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 rotWithShape="1">
          <a:blip r:embed="rId4">
            <a:alphaModFix/>
          </a:blip>
          <a:srcRect b="0" l="0" r="22690" t="0"/>
          <a:stretch/>
        </p:blipFill>
        <p:spPr>
          <a:xfrm>
            <a:off x="4559871" y="0"/>
            <a:ext cx="4584131" cy="34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823899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900" y="0"/>
            <a:ext cx="5342451" cy="4546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0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/>
          <p:nvPr/>
        </p:nvSpPr>
        <p:spPr>
          <a:xfrm>
            <a:off x="152400" y="0"/>
            <a:ext cx="2129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Dehumidifiers</a:t>
            </a:r>
            <a:r>
              <a:rPr lang="en" sz="1200"/>
              <a:t> (orange) installed; awaiting power;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Evaporators</a:t>
            </a:r>
            <a:r>
              <a:rPr lang="en" sz="1200"/>
              <a:t> (light blue) installed; awaiting controls wiring &amp; power wiring; awaiting plumbing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Electric Heaters</a:t>
            </a:r>
            <a:r>
              <a:rPr lang="en" sz="1200"/>
              <a:t> (red) tested and installed;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Humidifiers</a:t>
            </a:r>
            <a:r>
              <a:rPr lang="en" sz="1200"/>
              <a:t> (dark blue) installed; awaiting plumbing &amp; wiring;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Chillers</a:t>
            </a:r>
            <a:r>
              <a:rPr lang="en" sz="1200"/>
              <a:t> (light blue) installed; pending refrigerant plumbing &amp; wiring.</a:t>
            </a:r>
            <a:endParaRPr sz="1200"/>
          </a:p>
        </p:txBody>
      </p:sp>
      <p:cxnSp>
        <p:nvCxnSpPr>
          <p:cNvPr id="229" name="Google Shape;229;p39"/>
          <p:cNvCxnSpPr/>
          <p:nvPr/>
        </p:nvCxnSpPr>
        <p:spPr>
          <a:xfrm>
            <a:off x="1743200" y="219200"/>
            <a:ext cx="2139900" cy="866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9"/>
          <p:cNvCxnSpPr/>
          <p:nvPr/>
        </p:nvCxnSpPr>
        <p:spPr>
          <a:xfrm>
            <a:off x="1628375" y="741125"/>
            <a:ext cx="2035500" cy="636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9"/>
          <p:cNvCxnSpPr/>
          <p:nvPr/>
        </p:nvCxnSpPr>
        <p:spPr>
          <a:xfrm flipH="1" rot="10800000">
            <a:off x="1899775" y="1430025"/>
            <a:ext cx="1294200" cy="208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9"/>
          <p:cNvCxnSpPr/>
          <p:nvPr/>
        </p:nvCxnSpPr>
        <p:spPr>
          <a:xfrm>
            <a:off x="1002075" y="2964500"/>
            <a:ext cx="41700" cy="1023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9"/>
          <p:cNvCxnSpPr/>
          <p:nvPr/>
        </p:nvCxnSpPr>
        <p:spPr>
          <a:xfrm flipH="1" rot="10800000">
            <a:off x="1555325" y="1972825"/>
            <a:ext cx="2307000" cy="208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80363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163" y="152400"/>
            <a:ext cx="3951741" cy="483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/>
        </p:nvSpPr>
        <p:spPr>
          <a:xfrm>
            <a:off x="4812075" y="782875"/>
            <a:ext cx="36846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Large Hz Computer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Showing: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5m x 5m x 7m Super-Insulated Enclosure;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4m x 1.8m “Tree Door”;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“Air Lock” with Access Door</a:t>
            </a:r>
            <a:endParaRPr i="1" sz="1200"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17774" cy="509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41"/>
          <p:cNvCxnSpPr/>
          <p:nvPr/>
        </p:nvCxnSpPr>
        <p:spPr>
          <a:xfrm rot="10800000">
            <a:off x="2954775" y="706875"/>
            <a:ext cx="2355900" cy="7155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41"/>
          <p:cNvCxnSpPr/>
          <p:nvPr/>
        </p:nvCxnSpPr>
        <p:spPr>
          <a:xfrm flipH="1">
            <a:off x="1842875" y="1593425"/>
            <a:ext cx="3498900" cy="863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41"/>
          <p:cNvCxnSpPr/>
          <p:nvPr/>
        </p:nvCxnSpPr>
        <p:spPr>
          <a:xfrm flipH="1">
            <a:off x="3522050" y="1764500"/>
            <a:ext cx="1796400" cy="17184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4812075" y="782875"/>
            <a:ext cx="36846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Large Hz Computer “Brain”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Showing: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Global Controller by </a:t>
            </a:r>
            <a:r>
              <a:rPr i="1" lang="en" sz="1200" u="sng"/>
              <a:t>Reliable Controls</a:t>
            </a:r>
            <a:r>
              <a:rPr i="1" lang="en" sz="1200"/>
              <a:t> (connects to P.C.)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Ethernet Connector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KE2 to control Evaporators &amp; Condensing Units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Power supplies &amp; Surge Protection</a:t>
            </a:r>
            <a:endParaRPr i="1" sz="1200"/>
          </a:p>
        </p:txBody>
      </p:sp>
      <p:cxnSp>
        <p:nvCxnSpPr>
          <p:cNvPr id="255" name="Google Shape;255;p42"/>
          <p:cNvCxnSpPr/>
          <p:nvPr/>
        </p:nvCxnSpPr>
        <p:spPr>
          <a:xfrm rot="10800000">
            <a:off x="1702775" y="1368550"/>
            <a:ext cx="3639000" cy="7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42"/>
          <p:cNvCxnSpPr/>
          <p:nvPr/>
        </p:nvCxnSpPr>
        <p:spPr>
          <a:xfrm rot="10800000">
            <a:off x="909775" y="1772725"/>
            <a:ext cx="4369800" cy="3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42"/>
          <p:cNvCxnSpPr/>
          <p:nvPr/>
        </p:nvCxnSpPr>
        <p:spPr>
          <a:xfrm flipH="1">
            <a:off x="1228400" y="2029400"/>
            <a:ext cx="4043400" cy="26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42"/>
          <p:cNvCxnSpPr/>
          <p:nvPr/>
        </p:nvCxnSpPr>
        <p:spPr>
          <a:xfrm flipH="1">
            <a:off x="1718450" y="2379300"/>
            <a:ext cx="3506700" cy="16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42"/>
          <p:cNvCxnSpPr/>
          <p:nvPr/>
        </p:nvCxnSpPr>
        <p:spPr>
          <a:xfrm flipH="1">
            <a:off x="3110375" y="2371525"/>
            <a:ext cx="2138100" cy="120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42"/>
          <p:cNvCxnSpPr/>
          <p:nvPr/>
        </p:nvCxnSpPr>
        <p:spPr>
          <a:xfrm rot="10800000">
            <a:off x="2884550" y="2309125"/>
            <a:ext cx="2340600" cy="6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/>
        </p:nvSpPr>
        <p:spPr>
          <a:xfrm>
            <a:off x="0" y="1631466"/>
            <a:ext cx="17313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Caleb Harper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Director,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Principal Research Scientist</a:t>
            </a:r>
            <a:endParaRPr sz="800"/>
          </a:p>
        </p:txBody>
      </p:sp>
      <p:sp>
        <p:nvSpPr>
          <p:cNvPr id="96" name="Google Shape;96;p25"/>
          <p:cNvSpPr txBox="1"/>
          <p:nvPr/>
        </p:nvSpPr>
        <p:spPr>
          <a:xfrm>
            <a:off x="1488324" y="1607334"/>
            <a:ext cx="17313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Hildreth England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Assistant Director</a:t>
            </a:r>
            <a:endParaRPr sz="800"/>
          </a:p>
        </p:txBody>
      </p:sp>
      <p:sp>
        <p:nvSpPr>
          <p:cNvPr id="97" name="Google Shape;97;p25"/>
          <p:cNvSpPr txBox="1"/>
          <p:nvPr/>
        </p:nvSpPr>
        <p:spPr>
          <a:xfrm>
            <a:off x="1488336" y="3898509"/>
            <a:ext cx="17313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Rebekah Carlson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Plant Research Assistant</a:t>
            </a:r>
            <a:endParaRPr sz="800"/>
          </a:p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0" y="4538401"/>
            <a:ext cx="59988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OpenAg Team</a:t>
            </a:r>
            <a:endParaRPr/>
          </a:p>
        </p:txBody>
      </p:sp>
      <p:pic>
        <p:nvPicPr>
          <p:cNvPr descr="HildrethEngland.jpg" id="99" name="Google Shape;99;p25"/>
          <p:cNvPicPr preferRelativeResize="0"/>
          <p:nvPr/>
        </p:nvPicPr>
        <p:blipFill rotWithShape="1">
          <a:blip r:embed="rId3">
            <a:alphaModFix/>
          </a:blip>
          <a:srcRect b="169" l="0" r="0" t="179"/>
          <a:stretch/>
        </p:blipFill>
        <p:spPr>
          <a:xfrm>
            <a:off x="1741663" y="326036"/>
            <a:ext cx="1224600" cy="122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587" y="2561263"/>
            <a:ext cx="1212779" cy="121278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4490350" y="3908675"/>
            <a:ext cx="1731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Sebastian Nowak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1F20"/>
                </a:solidFill>
                <a:highlight>
                  <a:srgbClr val="FFFFFF"/>
                </a:highlight>
              </a:rPr>
              <a:t>Project Assistant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5891588" y="3895165"/>
            <a:ext cx="17313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Manvitha Ponnapati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01F20"/>
                </a:solidFill>
                <a:highlight>
                  <a:srgbClr val="FFFFFF"/>
                </a:highlight>
              </a:rPr>
              <a:t>Software Developer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descr="ArielleJohnson.png" id="103" name="Google Shape;1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971" y="2573135"/>
            <a:ext cx="1212779" cy="1212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AEAAQAAAAAAAAZCAAAAJDRlZDJlZDkwLTRiZDgtNDZhMS1iNDZmLTgwODdjYTQ3MDg5Mw.jpg" id="104" name="Google Shape;10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4988" y="2561203"/>
            <a:ext cx="1212900" cy="121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425" y="316262"/>
            <a:ext cx="1246450" cy="12441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5"/>
          <p:cNvSpPr txBox="1"/>
          <p:nvPr/>
        </p:nvSpPr>
        <p:spPr>
          <a:xfrm>
            <a:off x="2933432" y="3908679"/>
            <a:ext cx="17313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Jake Rye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Special Projects Engineer</a:t>
            </a:r>
            <a:endParaRPr sz="800"/>
          </a:p>
        </p:txBody>
      </p:sp>
      <p:pic>
        <p:nvPicPr>
          <p:cNvPr descr="OpenAg_Team-23.jpg" id="107" name="Google Shape;107;p25"/>
          <p:cNvPicPr preferRelativeResize="0"/>
          <p:nvPr/>
        </p:nvPicPr>
        <p:blipFill rotWithShape="1">
          <a:blip r:embed="rId8">
            <a:alphaModFix/>
          </a:blip>
          <a:srcRect b="38795" l="51198" r="21990" t="19582"/>
          <a:stretch/>
        </p:blipFill>
        <p:spPr>
          <a:xfrm>
            <a:off x="3173250" y="2567543"/>
            <a:ext cx="1246500" cy="1262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08" name="Google Shape;108;p25"/>
          <p:cNvGrpSpPr/>
          <p:nvPr/>
        </p:nvGrpSpPr>
        <p:grpSpPr>
          <a:xfrm>
            <a:off x="2942825" y="188674"/>
            <a:ext cx="6167462" cy="2006505"/>
            <a:chOff x="3262250" y="102199"/>
            <a:chExt cx="6167462" cy="2006505"/>
          </a:xfrm>
        </p:grpSpPr>
        <p:sp>
          <p:nvSpPr>
            <p:cNvPr id="109" name="Google Shape;109;p25"/>
            <p:cNvSpPr txBox="1"/>
            <p:nvPr/>
          </p:nvSpPr>
          <p:spPr>
            <a:xfrm>
              <a:off x="4825925" y="1468800"/>
              <a:ext cx="1597500" cy="6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Dan Poitrast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201F20"/>
                  </a:solidFill>
                  <a:highlight>
                    <a:srgbClr val="FFFFFF"/>
                  </a:highlight>
                </a:rPr>
                <a:t>Mechatronic/Embedded Systems Engineer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0" name="Google Shape;110;p25"/>
            <p:cNvSpPr txBox="1"/>
            <p:nvPr/>
          </p:nvSpPr>
          <p:spPr>
            <a:xfrm>
              <a:off x="6011637" y="1468804"/>
              <a:ext cx="1731300" cy="6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Rob Baynes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Lead Backend Engineer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1" name="Google Shape;111;p25"/>
            <p:cNvSpPr txBox="1"/>
            <p:nvPr/>
          </p:nvSpPr>
          <p:spPr>
            <a:xfrm>
              <a:off x="7698412" y="1468804"/>
              <a:ext cx="1731300" cy="6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Eugene Zeleny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Mechanical Engineer/Designer</a:t>
              </a:r>
              <a:endParaRPr sz="800">
                <a:solidFill>
                  <a:schemeClr val="dk1"/>
                </a:solidFill>
              </a:endParaRPr>
            </a:p>
          </p:txBody>
        </p:sp>
        <p:grpSp>
          <p:nvGrpSpPr>
            <p:cNvPr id="112" name="Google Shape;112;p25"/>
            <p:cNvGrpSpPr/>
            <p:nvPr/>
          </p:nvGrpSpPr>
          <p:grpSpPr>
            <a:xfrm>
              <a:off x="3262250" y="102199"/>
              <a:ext cx="5808148" cy="2006492"/>
              <a:chOff x="3338450" y="102199"/>
              <a:chExt cx="5808148" cy="2006492"/>
            </a:xfrm>
          </p:grpSpPr>
          <p:sp>
            <p:nvSpPr>
              <p:cNvPr id="113" name="Google Shape;113;p25"/>
              <p:cNvSpPr txBox="1"/>
              <p:nvPr/>
            </p:nvSpPr>
            <p:spPr>
              <a:xfrm>
                <a:off x="3338450" y="1468791"/>
                <a:ext cx="1731300" cy="63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</a:rPr>
                  <a:t>Tim Savas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</a:rPr>
                  <a:t>Mechanical Engineer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14" name="Google Shape;114;p25"/>
              <p:cNvGrpSpPr/>
              <p:nvPr/>
            </p:nvGrpSpPr>
            <p:grpSpPr>
              <a:xfrm>
                <a:off x="3586882" y="102199"/>
                <a:ext cx="5559716" cy="1359776"/>
                <a:chOff x="3552557" y="186049"/>
                <a:chExt cx="5559716" cy="1359776"/>
              </a:xfrm>
            </p:grpSpPr>
            <p:pic>
              <p:nvPicPr>
                <p:cNvPr id="115" name="Google Shape;115;p2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57264"/>
                <a:stretch/>
              </p:blipFill>
              <p:spPr>
                <a:xfrm>
                  <a:off x="3552557" y="186049"/>
                  <a:ext cx="5559716" cy="13372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Rob Baynes professional small.png" id="116" name="Google Shape;116;p2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631" r="631" t="0"/>
                <a:stretch/>
              </p:blipFill>
              <p:spPr>
                <a:xfrm>
                  <a:off x="6442525" y="251625"/>
                  <a:ext cx="1294200" cy="1294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descr="headshot.jpg" id="117" name="Google Shape;117;p25"/>
          <p:cNvPicPr preferRelativeResize="0"/>
          <p:nvPr/>
        </p:nvPicPr>
        <p:blipFill rotWithShape="1">
          <a:blip r:embed="rId11">
            <a:alphaModFix/>
          </a:blip>
          <a:srcRect b="2253" l="0" r="0" t="2262"/>
          <a:stretch/>
        </p:blipFill>
        <p:spPr>
          <a:xfrm>
            <a:off x="253338" y="2555361"/>
            <a:ext cx="1224600" cy="122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/>
        </p:nvSpPr>
        <p:spPr>
          <a:xfrm>
            <a:off x="11" y="3912484"/>
            <a:ext cx="17313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Paula Cerqueira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Special Projects Manager</a:t>
            </a:r>
            <a:endParaRPr sz="800"/>
          </a:p>
        </p:txBody>
      </p:sp>
      <p:pic>
        <p:nvPicPr>
          <p:cNvPr id="119" name="Google Shape;119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38350" y="2592550"/>
            <a:ext cx="1246450" cy="12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57151" y="284025"/>
            <a:ext cx="1408826" cy="130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7295913" y="3895177"/>
            <a:ext cx="17313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Alexander Auerbach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Systems Architect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22" name="Google Shape;122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89862" y="271575"/>
            <a:ext cx="1443712" cy="13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/>
          <p:nvPr/>
        </p:nvSpPr>
        <p:spPr>
          <a:xfrm>
            <a:off x="1736488" y="2561350"/>
            <a:ext cx="1224600" cy="121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98537" y="2487937"/>
            <a:ext cx="1302376" cy="135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15224" y="2503113"/>
            <a:ext cx="1408824" cy="142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461975" y="2520212"/>
            <a:ext cx="1408826" cy="139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725550" y="2598551"/>
            <a:ext cx="1246499" cy="125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/>
        </p:nvSpPr>
        <p:spPr>
          <a:xfrm>
            <a:off x="5781475" y="782875"/>
            <a:ext cx="33624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Large Tree Computer Air-Mixing “Plenum”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Showing: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Evaporators (cooling distribution) &amp; Fans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Heater Rack with (6) Resistive Heaters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Humidifier Steam Distribution Pipe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Air Distribution “Duct Sock” Opening</a:t>
            </a:r>
            <a:endParaRPr i="1" sz="1200"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125"/>
            <a:ext cx="5781475" cy="4336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43"/>
          <p:cNvCxnSpPr/>
          <p:nvPr/>
        </p:nvCxnSpPr>
        <p:spPr>
          <a:xfrm flipH="1">
            <a:off x="4884500" y="1748950"/>
            <a:ext cx="1360800" cy="1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43"/>
          <p:cNvCxnSpPr/>
          <p:nvPr/>
        </p:nvCxnSpPr>
        <p:spPr>
          <a:xfrm flipH="1">
            <a:off x="2433600" y="2098850"/>
            <a:ext cx="3849000" cy="10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3"/>
          <p:cNvCxnSpPr/>
          <p:nvPr/>
        </p:nvCxnSpPr>
        <p:spPr>
          <a:xfrm flipH="1">
            <a:off x="2293775" y="2262125"/>
            <a:ext cx="4004400" cy="92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43"/>
          <p:cNvCxnSpPr/>
          <p:nvPr/>
        </p:nvCxnSpPr>
        <p:spPr>
          <a:xfrm flipH="1">
            <a:off x="2526950" y="2417625"/>
            <a:ext cx="3740100" cy="108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/>
        </p:nvSpPr>
        <p:spPr>
          <a:xfrm>
            <a:off x="5781475" y="782875"/>
            <a:ext cx="33624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Large Hz Computer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Showing “Plenum” and “Tree Door” from below, including: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1.8m x 4m Tree Opening;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Evaporators (cold air distribution &amp; fans);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Air Distribution “Duct Sock” Opening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Strut-Channel Structural Support / Hangers</a:t>
            </a:r>
            <a:endParaRPr i="1" sz="1200"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288"/>
            <a:ext cx="5645027" cy="4233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4"/>
          <p:cNvCxnSpPr/>
          <p:nvPr/>
        </p:nvCxnSpPr>
        <p:spPr>
          <a:xfrm rot="10800000">
            <a:off x="3755500" y="1111800"/>
            <a:ext cx="2496000" cy="50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44"/>
          <p:cNvCxnSpPr/>
          <p:nvPr/>
        </p:nvCxnSpPr>
        <p:spPr>
          <a:xfrm rot="10800000">
            <a:off x="2496050" y="1757150"/>
            <a:ext cx="3771000" cy="3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44"/>
          <p:cNvCxnSpPr/>
          <p:nvPr/>
        </p:nvCxnSpPr>
        <p:spPr>
          <a:xfrm flipH="1">
            <a:off x="3545525" y="1796150"/>
            <a:ext cx="2698200" cy="14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44"/>
          <p:cNvCxnSpPr/>
          <p:nvPr/>
        </p:nvCxnSpPr>
        <p:spPr>
          <a:xfrm flipH="1">
            <a:off x="1874000" y="2153825"/>
            <a:ext cx="4447500" cy="153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44"/>
          <p:cNvCxnSpPr/>
          <p:nvPr/>
        </p:nvCxnSpPr>
        <p:spPr>
          <a:xfrm flipH="1">
            <a:off x="3296775" y="2371525"/>
            <a:ext cx="2962500" cy="121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4"/>
          <p:cNvCxnSpPr/>
          <p:nvPr/>
        </p:nvCxnSpPr>
        <p:spPr>
          <a:xfrm flipH="1">
            <a:off x="3242500" y="2379300"/>
            <a:ext cx="3009000" cy="158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88" y="1448225"/>
            <a:ext cx="7965225" cy="37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 txBox="1"/>
          <p:nvPr/>
        </p:nvSpPr>
        <p:spPr>
          <a:xfrm>
            <a:off x="1189650" y="132175"/>
            <a:ext cx="66249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OpenAg Scientific User Interface with Minute-by-minute logging: 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Temperature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Relative Humidity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CO2</a:t>
            </a:r>
            <a:endParaRPr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14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346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/>
          <p:nvPr/>
        </p:nvSpPr>
        <p:spPr>
          <a:xfrm>
            <a:off x="-61550" y="25"/>
            <a:ext cx="92055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8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R&amp;D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Modular &amp; light-weight</a:t>
            </a:r>
            <a:endParaRPr b="0"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Super-insulation for -35</a:t>
            </a:r>
            <a:r>
              <a:rPr b="0" i="1" lang="en" sz="1800">
                <a:solidFill>
                  <a:srgbClr val="222222"/>
                </a:solidFill>
                <a:highlight>
                  <a:schemeClr val="lt1"/>
                </a:highlight>
              </a:rPr>
              <a:t>°</a:t>
            </a:r>
            <a:r>
              <a:rPr b="0" i="1" lang="en" sz="1800"/>
              <a:t>C &lt;&gt; 55</a:t>
            </a:r>
            <a:r>
              <a:rPr b="0" i="1" lang="en" sz="1800">
                <a:solidFill>
                  <a:srgbClr val="222222"/>
                </a:solidFill>
                <a:highlight>
                  <a:schemeClr val="lt1"/>
                </a:highlight>
              </a:rPr>
              <a:t>°</a:t>
            </a:r>
            <a:r>
              <a:rPr b="0" i="1" lang="en" sz="1800"/>
              <a:t>C</a:t>
            </a:r>
            <a:endParaRPr sz="1800"/>
          </a:p>
        </p:txBody>
      </p:sp>
      <p:pic>
        <p:nvPicPr>
          <p:cNvPr id="305" name="Google Shape;305;p48"/>
          <p:cNvPicPr preferRelativeResize="0"/>
          <p:nvPr/>
        </p:nvPicPr>
        <p:blipFill rotWithShape="1">
          <a:blip r:embed="rId3">
            <a:alphaModFix/>
          </a:blip>
          <a:srcRect b="0" l="12340" r="17861" t="0"/>
          <a:stretch/>
        </p:blipFill>
        <p:spPr>
          <a:xfrm>
            <a:off x="5055050" y="25"/>
            <a:ext cx="4088899" cy="39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 title="hz_comp_day01_8x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206086" cy="39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88" y="0"/>
            <a:ext cx="5828325" cy="38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9"/>
          <p:cNvSpPr txBox="1"/>
          <p:nvPr>
            <p:ph type="title"/>
          </p:nvPr>
        </p:nvSpPr>
        <p:spPr>
          <a:xfrm>
            <a:off x="220650" y="3504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R&amp;D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/>
              <a:t>Irradiance:  </a:t>
            </a:r>
            <a:endParaRPr b="0"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i="1" lang="en" sz="1800"/>
              <a:t>97% True-to-daylight</a:t>
            </a:r>
            <a:endParaRPr b="0"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i="1" lang="en" sz="1800"/>
              <a:t>15M+ Combinations</a:t>
            </a:r>
            <a:endParaRPr b="0"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i="1" lang="en" sz="1800"/>
              <a:t>0-1800umol/m^2/s PPFD</a:t>
            </a:r>
            <a:endParaRPr b="0"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0"/>
          <p:cNvSpPr txBox="1"/>
          <p:nvPr>
            <p:ph type="title"/>
          </p:nvPr>
        </p:nvSpPr>
        <p:spPr>
          <a:xfrm>
            <a:off x="220650" y="3504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R&amp;D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/>
              <a:t>Irradiance:  </a:t>
            </a:r>
            <a:endParaRPr b="0"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i="1" lang="en" sz="1800"/>
              <a:t>97% True-to-daylight</a:t>
            </a:r>
            <a:endParaRPr b="0"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i="1" lang="en" sz="1800"/>
              <a:t>15M+ Combinations</a:t>
            </a:r>
            <a:endParaRPr b="0"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i="1" lang="en" sz="1800"/>
              <a:t>0-1800umol/m^2/s PPFD</a:t>
            </a:r>
            <a:endParaRPr b="0"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800"/>
          </a:p>
        </p:txBody>
      </p:sp>
      <p:pic>
        <p:nvPicPr>
          <p:cNvPr id="320" name="Google Shape;320;p50"/>
          <p:cNvPicPr preferRelativeResize="0"/>
          <p:nvPr/>
        </p:nvPicPr>
        <p:blipFill rotWithShape="1">
          <a:blip r:embed="rId3">
            <a:alphaModFix/>
          </a:blip>
          <a:srcRect b="0" l="0" r="21216" t="0"/>
          <a:stretch/>
        </p:blipFill>
        <p:spPr>
          <a:xfrm>
            <a:off x="220658" y="696625"/>
            <a:ext cx="3513375" cy="20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0" title="IMG_1069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3675" y="25"/>
            <a:ext cx="4953775" cy="3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R&amp;D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Tree</a:t>
            </a:r>
            <a:r>
              <a:rPr b="0" i="1" lang="en" sz="1800"/>
              <a:t> Computer Sensor Array</a:t>
            </a:r>
            <a:endParaRPr i="1"/>
          </a:p>
        </p:txBody>
      </p:sp>
      <p:sp>
        <p:nvSpPr>
          <p:cNvPr id="327" name="Google Shape;327;p51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1"/>
          <p:cNvSpPr txBox="1"/>
          <p:nvPr/>
        </p:nvSpPr>
        <p:spPr>
          <a:xfrm>
            <a:off x="245725" y="296575"/>
            <a:ext cx="3050400" cy="1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Spectrometry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Multi-Spectral Photography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T/RH Meter Array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Lysimetry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Infrared Gas Analysis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Chlorophyll Fluorometry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1"/>
          <p:cNvPicPr preferRelativeResize="0"/>
          <p:nvPr/>
        </p:nvPicPr>
        <p:blipFill rotWithShape="1">
          <a:blip r:embed="rId3">
            <a:alphaModFix/>
          </a:blip>
          <a:srcRect b="23661" l="0" r="0" t="22951"/>
          <a:stretch/>
        </p:blipFill>
        <p:spPr>
          <a:xfrm>
            <a:off x="3531850" y="828900"/>
            <a:ext cx="2644525" cy="150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6125" y="25"/>
            <a:ext cx="3009375" cy="9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1"/>
          <p:cNvPicPr preferRelativeResize="0"/>
          <p:nvPr/>
        </p:nvPicPr>
        <p:blipFill rotWithShape="1">
          <a:blip r:embed="rId5">
            <a:alphaModFix/>
          </a:blip>
          <a:srcRect b="0" l="0" r="0" t="11762"/>
          <a:stretch/>
        </p:blipFill>
        <p:spPr>
          <a:xfrm>
            <a:off x="4090673" y="2475089"/>
            <a:ext cx="1659300" cy="146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034" y="25"/>
            <a:ext cx="2895903" cy="38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1104591" y="1383509"/>
            <a:ext cx="2190548" cy="292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R&amp;D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Software Development: Control Systems </a:t>
            </a:r>
            <a:endParaRPr b="0"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&amp; OpenAg Sci.UI</a:t>
            </a:r>
            <a:endParaRPr i="1"/>
          </a:p>
        </p:txBody>
      </p:sp>
      <p:sp>
        <p:nvSpPr>
          <p:cNvPr id="339" name="Google Shape;339;p52"/>
          <p:cNvSpPr/>
          <p:nvPr/>
        </p:nvSpPr>
        <p:spPr>
          <a:xfrm>
            <a:off x="28650" y="0"/>
            <a:ext cx="9086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 rotWithShape="1">
          <a:blip r:embed="rId3">
            <a:alphaModFix/>
          </a:blip>
          <a:srcRect b="10911" l="1704" r="7146" t="5026"/>
          <a:stretch/>
        </p:blipFill>
        <p:spPr>
          <a:xfrm>
            <a:off x="3989987" y="771750"/>
            <a:ext cx="5011152" cy="233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3" y="771750"/>
            <a:ext cx="3911602" cy="220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15725" l="0" r="0" t="0"/>
          <a:stretch/>
        </p:blipFill>
        <p:spPr>
          <a:xfrm>
            <a:off x="194738" y="-34750"/>
            <a:ext cx="8754525" cy="39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Prospecting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Principles of Suitability Mapping</a:t>
            </a:r>
            <a:endParaRPr b="0" i="1"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3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&amp;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Transplant Trials (“Viability Study”)</a:t>
            </a:r>
            <a:endParaRPr i="1"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997" y="25"/>
            <a:ext cx="4536013" cy="38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4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R&amp;D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Transplant Trials (“Viability Study”)</a:t>
            </a:r>
            <a:endParaRPr i="1"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90" y="0"/>
            <a:ext cx="2566425" cy="388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4"/>
          <p:cNvPicPr preferRelativeResize="0"/>
          <p:nvPr/>
        </p:nvPicPr>
        <p:blipFill rotWithShape="1">
          <a:blip r:embed="rId4">
            <a:alphaModFix/>
          </a:blip>
          <a:srcRect b="0" l="0" r="14185" t="0"/>
          <a:stretch/>
        </p:blipFill>
        <p:spPr>
          <a:xfrm>
            <a:off x="2919190" y="0"/>
            <a:ext cx="2500800" cy="38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662" y="26"/>
            <a:ext cx="3367440" cy="20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7137" y="2034633"/>
            <a:ext cx="3367450" cy="198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220650" y="37331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</a:t>
            </a:r>
            <a:r>
              <a:rPr lang="en"/>
              <a:t>Stress Experiments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T</a:t>
            </a:r>
            <a:r>
              <a:rPr b="0" i="1" lang="en" sz="18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°</a:t>
            </a:r>
            <a:r>
              <a:rPr b="0" i="1" lang="en" sz="1800"/>
              <a:t>: 18</a:t>
            </a: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°C &lt;&gt; 45°C </a:t>
            </a:r>
            <a:endParaRPr b="0" i="1"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Rh: 30% &lt;&gt; 65%</a:t>
            </a:r>
            <a:endParaRPr b="0" i="1"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Par: 800</a:t>
            </a: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mol &lt;&gt; 1600</a:t>
            </a: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μ</a:t>
            </a:r>
            <a:r>
              <a:rPr b="0" i="1" lang="en" sz="18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mol</a:t>
            </a:r>
            <a:endParaRPr b="0" i="1"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55"/>
          <p:cNvSpPr/>
          <p:nvPr/>
        </p:nvSpPr>
        <p:spPr>
          <a:xfrm>
            <a:off x="0" y="0"/>
            <a:ext cx="9086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450" y="-52163"/>
            <a:ext cx="7294900" cy="3533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" name="Google Shape;366;p5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{6E08733D-37AE-4233-A130-F038A45DF26B}</a:tableStyleId>
              </a:tblPr>
              <a:tblGrid>
                <a:gridCol w="1752025"/>
                <a:gridCol w="850025"/>
                <a:gridCol w="819950"/>
              </a:tblGrid>
              <a:tr h="4106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/>
                        <a:t>2018 HIGH AND LOW TEMPERATURES</a:t>
                      </a:r>
                      <a:endParaRPr i="1" sz="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800"/>
                        <a:t>FOR REGIONS PRACTICING HAZELNUT CULTIVATION</a:t>
                      </a:r>
                      <a:endParaRPr i="1"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9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LOCATION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HIGH T (C°)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LOW T (C°)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SUBOTICA, SERBIA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VITERBO, ITALY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TURIN, ITALY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BORDEAUX, FRANCE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TARRAGONA, SPAIN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SAMSUN, TURKEY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TRABZON, TURKEY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NARRANDERA, AUSTRALIA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KOKSTAD, SOUTH AFRICA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TALCA, CHILE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SAN SEBASTIAN (VALPARAISO), CHILE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CHATHAM-KENT, CANADA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-22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NEW BRUNSWICK, NJ, USA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-20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1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EUGENE, OR, USA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74318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6"/>
          <p:cNvSpPr txBox="1"/>
          <p:nvPr>
            <p:ph type="title"/>
          </p:nvPr>
        </p:nvSpPr>
        <p:spPr>
          <a:xfrm>
            <a:off x="0" y="342220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Stress Experiments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T</a:t>
            </a:r>
            <a:r>
              <a:rPr b="0" i="1" lang="en" sz="18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°</a:t>
            </a:r>
            <a:r>
              <a:rPr b="0" i="1" lang="en" sz="1800"/>
              <a:t>: 18</a:t>
            </a: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°C &lt;&gt; 45°C </a:t>
            </a:r>
            <a:endParaRPr b="0" i="1"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Rh: 30% &lt;&gt; 65%</a:t>
            </a:r>
            <a:endParaRPr b="0" i="1"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Par: 800μmol &lt;&gt; 1600μ</a:t>
            </a:r>
            <a:r>
              <a:rPr b="0" i="1" lang="en" sz="18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mol</a:t>
            </a:r>
            <a:endParaRPr b="0" i="1"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>
            <a:alpha val="0"/>
          </a:srgbClr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75" y="0"/>
            <a:ext cx="512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7"/>
          <p:cNvSpPr txBox="1"/>
          <p:nvPr>
            <p:ph type="title"/>
          </p:nvPr>
        </p:nvSpPr>
        <p:spPr>
          <a:xfrm>
            <a:off x="5614075" y="588450"/>
            <a:ext cx="3529800" cy="22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Test: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18</a:t>
            </a:r>
            <a:r>
              <a:rPr b="0"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°</a:t>
            </a: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 - 25</a:t>
            </a:r>
            <a:r>
              <a:rPr b="0"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°</a:t>
            </a: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65% RH</a:t>
            </a: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56001" cy="38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650" y="0"/>
            <a:ext cx="3533751" cy="394947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8"/>
          <p:cNvSpPr txBox="1"/>
          <p:nvPr>
            <p:ph type="title"/>
          </p:nvPr>
        </p:nvSpPr>
        <p:spPr>
          <a:xfrm>
            <a:off x="220650" y="37331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Stress Experiments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T</a:t>
            </a:r>
            <a:r>
              <a:rPr b="0" i="1" lang="en" sz="18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°</a:t>
            </a:r>
            <a:r>
              <a:rPr b="0" i="1" lang="en" sz="1800"/>
              <a:t>: 18</a:t>
            </a: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°C &lt;&gt; 45°C </a:t>
            </a:r>
            <a:endParaRPr b="0" i="1"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Rh: 30% &lt;&gt; 65%</a:t>
            </a:r>
            <a:endParaRPr b="0" i="1"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Par: 800μmol &lt;&gt; 1600μ</a:t>
            </a:r>
            <a:r>
              <a:rPr b="0" i="1" lang="en" sz="18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mol</a:t>
            </a:r>
            <a:endParaRPr b="0" i="1"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Stress Experiments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800"/>
              <a:t>T: -10</a:t>
            </a:r>
            <a:r>
              <a:rPr b="0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°C &lt;&gt; -35°C </a:t>
            </a:r>
            <a:endParaRPr sz="1800"/>
          </a:p>
        </p:txBody>
      </p:sp>
      <p:pic>
        <p:nvPicPr>
          <p:cNvPr id="392" name="Google Shape;3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526" y="529023"/>
            <a:ext cx="3426400" cy="22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285" y="529025"/>
            <a:ext cx="3768173" cy="22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0"/>
          <p:cNvPicPr preferRelativeResize="0"/>
          <p:nvPr/>
        </p:nvPicPr>
        <p:blipFill rotWithShape="1">
          <a:blip r:embed="rId3">
            <a:alphaModFix/>
          </a:blip>
          <a:srcRect b="0" l="1038" r="1949" t="2133"/>
          <a:stretch/>
        </p:blipFill>
        <p:spPr>
          <a:xfrm>
            <a:off x="2777125" y="0"/>
            <a:ext cx="3589750" cy="39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0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Stress Experiments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T: -10</a:t>
            </a:r>
            <a:r>
              <a:rPr b="0" i="1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°C &lt;&gt; -36°C </a:t>
            </a:r>
            <a:endParaRPr i="1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Stress Experiments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800"/>
              <a:t>T: -10</a:t>
            </a:r>
            <a:r>
              <a:rPr b="0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°C &lt;&gt; -35°C </a:t>
            </a:r>
            <a:endParaRPr sz="1800"/>
          </a:p>
        </p:txBody>
      </p:sp>
      <p:pic>
        <p:nvPicPr>
          <p:cNvPr id="406" name="Google Shape;4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50" y="0"/>
            <a:ext cx="3891650" cy="34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105799" cy="34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Stress Experiments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800"/>
              <a:t>T: -10</a:t>
            </a:r>
            <a:r>
              <a:rPr b="0"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°C &lt;&gt; -35°C </a:t>
            </a:r>
            <a:endParaRPr sz="1800"/>
          </a:p>
        </p:txBody>
      </p:sp>
      <p:pic>
        <p:nvPicPr>
          <p:cNvPr id="413" name="Google Shape;413;p62"/>
          <p:cNvPicPr preferRelativeResize="0"/>
          <p:nvPr/>
        </p:nvPicPr>
        <p:blipFill rotWithShape="1">
          <a:blip r:embed="rId3">
            <a:alphaModFix/>
          </a:blip>
          <a:srcRect b="0" l="0" r="0" t="13043"/>
          <a:stretch/>
        </p:blipFill>
        <p:spPr>
          <a:xfrm>
            <a:off x="0" y="0"/>
            <a:ext cx="6928349" cy="36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3350" y="0"/>
            <a:ext cx="2330650" cy="1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2475" y="1803125"/>
            <a:ext cx="2391526" cy="17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2"/>
          <p:cNvSpPr/>
          <p:nvPr/>
        </p:nvSpPr>
        <p:spPr>
          <a:xfrm>
            <a:off x="6971667" y="1430175"/>
            <a:ext cx="20400" cy="19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725" y="719125"/>
            <a:ext cx="4748131" cy="240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28736" l="0" r="0" t="24530"/>
          <a:stretch/>
        </p:blipFill>
        <p:spPr>
          <a:xfrm>
            <a:off x="0" y="719125"/>
            <a:ext cx="9144000" cy="240373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Prospecting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Cf. 30 Years of Cotton Data</a:t>
            </a:r>
            <a:endParaRPr i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Stress Experiments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800"/>
              <a:t>25% BUD DESTRUCTION (LT%)</a:t>
            </a:r>
            <a:endParaRPr sz="1800"/>
          </a:p>
        </p:txBody>
      </p:sp>
      <p:sp>
        <p:nvSpPr>
          <p:cNvPr id="422" name="Google Shape;422;p63"/>
          <p:cNvSpPr/>
          <p:nvPr/>
        </p:nvSpPr>
        <p:spPr>
          <a:xfrm>
            <a:off x="6971667" y="1430175"/>
            <a:ext cx="20400" cy="19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63"/>
          <p:cNvPicPr preferRelativeResize="0"/>
          <p:nvPr/>
        </p:nvPicPr>
        <p:blipFill rotWithShape="1">
          <a:blip r:embed="rId3">
            <a:alphaModFix/>
          </a:blip>
          <a:srcRect b="0" l="10651" r="3104" t="0"/>
          <a:stretch/>
        </p:blipFill>
        <p:spPr>
          <a:xfrm>
            <a:off x="0" y="0"/>
            <a:ext cx="3005401" cy="24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3"/>
          <p:cNvPicPr preferRelativeResize="0"/>
          <p:nvPr/>
        </p:nvPicPr>
        <p:blipFill rotWithShape="1">
          <a:blip r:embed="rId4">
            <a:alphaModFix/>
          </a:blip>
          <a:srcRect b="0" l="10651" r="3104" t="0"/>
          <a:stretch/>
        </p:blipFill>
        <p:spPr>
          <a:xfrm>
            <a:off x="3069300" y="0"/>
            <a:ext cx="3005401" cy="24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3"/>
          <p:cNvPicPr preferRelativeResize="0"/>
          <p:nvPr/>
        </p:nvPicPr>
        <p:blipFill rotWithShape="1">
          <a:blip r:embed="rId5">
            <a:alphaModFix/>
          </a:blip>
          <a:srcRect b="0" l="10651" r="3104" t="0"/>
          <a:stretch/>
        </p:blipFill>
        <p:spPr>
          <a:xfrm>
            <a:off x="6138600" y="0"/>
            <a:ext cx="3005401" cy="24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3"/>
          <p:cNvSpPr txBox="1"/>
          <p:nvPr/>
        </p:nvSpPr>
        <p:spPr>
          <a:xfrm>
            <a:off x="800100" y="2463800"/>
            <a:ext cx="1092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WEPSTER</a:t>
            </a:r>
            <a:endParaRPr/>
          </a:p>
        </p:txBody>
      </p:sp>
      <p:sp>
        <p:nvSpPr>
          <p:cNvPr id="427" name="Google Shape;427;p63"/>
          <p:cNvSpPr txBox="1"/>
          <p:nvPr/>
        </p:nvSpPr>
        <p:spPr>
          <a:xfrm>
            <a:off x="4025850" y="2463800"/>
            <a:ext cx="1092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YAMHILL</a:t>
            </a:r>
            <a:endParaRPr/>
          </a:p>
        </p:txBody>
      </p:sp>
      <p:sp>
        <p:nvSpPr>
          <p:cNvPr id="428" name="Google Shape;428;p63"/>
          <p:cNvSpPr txBox="1"/>
          <p:nvPr/>
        </p:nvSpPr>
        <p:spPr>
          <a:xfrm>
            <a:off x="7095150" y="2463800"/>
            <a:ext cx="14265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MACDONALD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Stress Experiments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800"/>
              <a:t>50</a:t>
            </a:r>
            <a:r>
              <a:rPr b="0" lang="en" sz="1800"/>
              <a:t>% BUD DESTRUCTION (LT%)</a:t>
            </a:r>
            <a:endParaRPr sz="1800"/>
          </a:p>
        </p:txBody>
      </p:sp>
      <p:sp>
        <p:nvSpPr>
          <p:cNvPr id="434" name="Google Shape;434;p64"/>
          <p:cNvSpPr/>
          <p:nvPr/>
        </p:nvSpPr>
        <p:spPr>
          <a:xfrm>
            <a:off x="6971667" y="1430175"/>
            <a:ext cx="20400" cy="19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4"/>
          <p:cNvPicPr preferRelativeResize="0"/>
          <p:nvPr/>
        </p:nvPicPr>
        <p:blipFill rotWithShape="1">
          <a:blip r:embed="rId3">
            <a:alphaModFix/>
          </a:blip>
          <a:srcRect b="0" l="6873" r="6882" t="0"/>
          <a:stretch/>
        </p:blipFill>
        <p:spPr>
          <a:xfrm>
            <a:off x="0" y="0"/>
            <a:ext cx="3005401" cy="24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4"/>
          <p:cNvPicPr preferRelativeResize="0"/>
          <p:nvPr/>
        </p:nvPicPr>
        <p:blipFill rotWithShape="1">
          <a:blip r:embed="rId4">
            <a:alphaModFix/>
          </a:blip>
          <a:srcRect b="0" l="6873" r="6882" t="0"/>
          <a:stretch/>
        </p:blipFill>
        <p:spPr>
          <a:xfrm>
            <a:off x="3069300" y="0"/>
            <a:ext cx="3005401" cy="24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4"/>
          <p:cNvPicPr preferRelativeResize="0"/>
          <p:nvPr/>
        </p:nvPicPr>
        <p:blipFill rotWithShape="1">
          <a:blip r:embed="rId5">
            <a:alphaModFix/>
          </a:blip>
          <a:srcRect b="0" l="6873" r="6882" t="0"/>
          <a:stretch/>
        </p:blipFill>
        <p:spPr>
          <a:xfrm>
            <a:off x="6138600" y="0"/>
            <a:ext cx="3005401" cy="24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4"/>
          <p:cNvSpPr txBox="1"/>
          <p:nvPr/>
        </p:nvSpPr>
        <p:spPr>
          <a:xfrm>
            <a:off x="800100" y="2463800"/>
            <a:ext cx="1092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WEPSTER</a:t>
            </a:r>
            <a:endParaRPr/>
          </a:p>
        </p:txBody>
      </p:sp>
      <p:sp>
        <p:nvSpPr>
          <p:cNvPr id="439" name="Google Shape;439;p64"/>
          <p:cNvSpPr txBox="1"/>
          <p:nvPr/>
        </p:nvSpPr>
        <p:spPr>
          <a:xfrm>
            <a:off x="4025850" y="2463800"/>
            <a:ext cx="1092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YAMHILL</a:t>
            </a:r>
            <a:endParaRPr/>
          </a:p>
        </p:txBody>
      </p:sp>
      <p:sp>
        <p:nvSpPr>
          <p:cNvPr id="440" name="Google Shape;440;p64"/>
          <p:cNvSpPr txBox="1"/>
          <p:nvPr/>
        </p:nvSpPr>
        <p:spPr>
          <a:xfrm>
            <a:off x="7095150" y="2463800"/>
            <a:ext cx="14265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MACDONALD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5"/>
          <p:cNvSpPr txBox="1"/>
          <p:nvPr>
            <p:ph type="title"/>
          </p:nvPr>
        </p:nvSpPr>
        <p:spPr>
          <a:xfrm>
            <a:off x="253050" y="3833725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Herbivory, Nutrient Depletion,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Mineral Toxicity Experiments</a:t>
            </a:r>
            <a:endParaRPr sz="1800"/>
          </a:p>
        </p:txBody>
      </p:sp>
      <p:pic>
        <p:nvPicPr>
          <p:cNvPr id="447" name="Google Shape;44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071" y="670176"/>
            <a:ext cx="2656125" cy="198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036" y="670181"/>
            <a:ext cx="2656118" cy="19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842" y="670181"/>
            <a:ext cx="1820003" cy="19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2558" y="670181"/>
            <a:ext cx="1761350" cy="19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6"/>
          <p:cNvSpPr txBox="1"/>
          <p:nvPr>
            <p:ph type="title"/>
          </p:nvPr>
        </p:nvSpPr>
        <p:spPr>
          <a:xfrm>
            <a:off x="229125" y="3642800"/>
            <a:ext cx="7175700" cy="13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Chemotyping @ Sm HC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/>
              <a:t>Chemotype Selection &amp; Recycling Trimmings</a:t>
            </a:r>
            <a:endParaRPr b="0"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07" y="0"/>
            <a:ext cx="6047581" cy="36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>
            <p:ph idx="4294967295"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/>
              <a:t>Networked Tree Computers</a:t>
            </a:r>
            <a:endParaRPr i="1"/>
          </a:p>
        </p:txBody>
      </p:sp>
      <p:pic>
        <p:nvPicPr>
          <p:cNvPr id="463" name="Google Shape;463;p67"/>
          <p:cNvPicPr preferRelativeResize="0"/>
          <p:nvPr/>
        </p:nvPicPr>
        <p:blipFill rotWithShape="1">
          <a:blip r:embed="rId3">
            <a:alphaModFix/>
          </a:blip>
          <a:srcRect b="15704" l="0" r="0" t="15745"/>
          <a:stretch/>
        </p:blipFill>
        <p:spPr>
          <a:xfrm>
            <a:off x="0" y="308450"/>
            <a:ext cx="9144000" cy="3525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/>
          <p:nvPr>
            <p:ph idx="4294967295"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</a:t>
            </a:r>
            <a:r>
              <a:rPr lang="en"/>
              <a:t> Computer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/>
              <a:t>Nursery &lt;&gt; Tree Computer </a:t>
            </a:r>
            <a:r>
              <a:rPr lang="en" sz="1800"/>
              <a:t>&lt;&gt; HQs </a:t>
            </a:r>
            <a:r>
              <a:rPr i="1" lang="en" sz="1800"/>
              <a:t>Work Flow</a:t>
            </a:r>
            <a:endParaRPr i="1"/>
          </a:p>
        </p:txBody>
      </p:sp>
      <p:pic>
        <p:nvPicPr>
          <p:cNvPr id="469" name="Google Shape;4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87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Prospecting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Hazelnut Cultivation, Current vs. Prospective</a:t>
            </a:r>
            <a:endParaRPr i="1"/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 b="7856" l="2036" r="2352" t="6935"/>
          <a:stretch/>
        </p:blipFill>
        <p:spPr>
          <a:xfrm>
            <a:off x="4598770" y="384100"/>
            <a:ext cx="4564729" cy="25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 rotWithShape="1">
          <a:blip r:embed="rId4">
            <a:alphaModFix/>
          </a:blip>
          <a:srcRect b="18369" l="1355" r="1829" t="3597"/>
          <a:stretch/>
        </p:blipFill>
        <p:spPr>
          <a:xfrm>
            <a:off x="0" y="384100"/>
            <a:ext cx="4507706" cy="2595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Prospecting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800"/>
              <a:t>Hazelnut Cultivation</a:t>
            </a:r>
            <a:endParaRPr i="1"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686" y="445425"/>
            <a:ext cx="5198591" cy="34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925"/>
            <a:ext cx="4866500" cy="34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Tree Computer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/>
              <a:t>Juvenile Tree Research</a:t>
            </a:r>
            <a:endParaRPr sz="1800"/>
          </a:p>
        </p:txBody>
      </p:sp>
      <p:sp>
        <p:nvSpPr>
          <p:cNvPr id="160" name="Google Shape;160;p30"/>
          <p:cNvSpPr/>
          <p:nvPr/>
        </p:nvSpPr>
        <p:spPr>
          <a:xfrm>
            <a:off x="-61550" y="25"/>
            <a:ext cx="92055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3">
            <a:alphaModFix/>
          </a:blip>
          <a:srcRect b="6663" l="0" r="-290" t="2797"/>
          <a:stretch/>
        </p:blipFill>
        <p:spPr>
          <a:xfrm>
            <a:off x="1637125" y="0"/>
            <a:ext cx="5698202" cy="40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-50" y="25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027" y="0"/>
            <a:ext cx="48379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/>
          <p:nvPr/>
        </p:nvSpPr>
        <p:spPr>
          <a:xfrm>
            <a:off x="-34100" y="-14600"/>
            <a:ext cx="9259200" cy="359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 txBox="1"/>
          <p:nvPr>
            <p:ph type="title"/>
          </p:nvPr>
        </p:nvSpPr>
        <p:spPr>
          <a:xfrm>
            <a:off x="220650" y="3885550"/>
            <a:ext cx="71757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Tree Computer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/>
              <a:t>Mature Tree Research</a:t>
            </a:r>
            <a:endParaRPr b="0" i="1" sz="1800"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49" y="0"/>
            <a:ext cx="7747699" cy="395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penA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